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388" r:id="rId3"/>
    <p:sldId id="391" r:id="rId4"/>
    <p:sldId id="390" r:id="rId5"/>
    <p:sldId id="380" r:id="rId6"/>
    <p:sldId id="392" r:id="rId7"/>
    <p:sldId id="385" r:id="rId8"/>
    <p:sldId id="387" r:id="rId9"/>
    <p:sldId id="299" r:id="rId10"/>
    <p:sldId id="381" r:id="rId11"/>
    <p:sldId id="382" r:id="rId12"/>
    <p:sldId id="383" r:id="rId13"/>
    <p:sldId id="3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61FF2-6F20-4C9C-BA1E-7E34E7671F9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981-3816-4308-A5DE-50299354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>
            <a:extLst>
              <a:ext uri="{FF2B5EF4-FFF2-40B4-BE49-F238E27FC236}">
                <a16:creationId xmlns:a16="http://schemas.microsoft.com/office/drawing/2014/main" id="{35BE0D05-3698-45F3-8E84-94646088B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43D38-EF84-46A5-AF84-A0E946C2E0C1}" type="slidenum">
              <a:rPr kumimoji="0"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0C62A38-51C8-4DF0-B4BE-CB2ECFC2E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3425"/>
            <a:ext cx="4800600" cy="36004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9063A2-FE1D-4845-BFCD-A57BFDD01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567238"/>
            <a:ext cx="5384800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7" rIns="97273" bIns="48637"/>
          <a:lstStyle/>
          <a:p>
            <a:r>
              <a:rPr lang="en-US" altLang="en-US" b="1">
                <a:latin typeface="Arial" panose="020B0604020202020204" pitchFamily="34" charset="0"/>
              </a:rPr>
              <a:t>Just a general definition. Add other examples as desired.</a:t>
            </a:r>
          </a:p>
        </p:txBody>
      </p:sp>
    </p:spTree>
    <p:extLst>
      <p:ext uri="{BB962C8B-B14F-4D97-AF65-F5344CB8AC3E}">
        <p14:creationId xmlns:p14="http://schemas.microsoft.com/office/powerpoint/2010/main" val="830243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>
            <a:extLst>
              <a:ext uri="{FF2B5EF4-FFF2-40B4-BE49-F238E27FC236}">
                <a16:creationId xmlns:a16="http://schemas.microsoft.com/office/drawing/2014/main" id="{35BE0D05-3698-45F3-8E84-94646088B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43D38-EF84-46A5-AF84-A0E946C2E0C1}" type="slidenum">
              <a:rPr kumimoji="0"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0C62A38-51C8-4DF0-B4BE-CB2ECFC2E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3425"/>
            <a:ext cx="4800600" cy="36004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9063A2-FE1D-4845-BFCD-A57BFDD01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567238"/>
            <a:ext cx="5384800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7" rIns="97273" bIns="48637"/>
          <a:lstStyle/>
          <a:p>
            <a:r>
              <a:rPr lang="en-US" altLang="en-US" b="1">
                <a:latin typeface="Arial" panose="020B0604020202020204" pitchFamily="34" charset="0"/>
              </a:rPr>
              <a:t>Just a general definition. Add other examples as desired.</a:t>
            </a:r>
          </a:p>
        </p:txBody>
      </p:sp>
    </p:spTree>
    <p:extLst>
      <p:ext uri="{BB962C8B-B14F-4D97-AF65-F5344CB8AC3E}">
        <p14:creationId xmlns:p14="http://schemas.microsoft.com/office/powerpoint/2010/main" val="342470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>
            <a:extLst>
              <a:ext uri="{FF2B5EF4-FFF2-40B4-BE49-F238E27FC236}">
                <a16:creationId xmlns:a16="http://schemas.microsoft.com/office/drawing/2014/main" id="{35BE0D05-3698-45F3-8E84-94646088B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43D38-EF84-46A5-AF84-A0E946C2E0C1}" type="slidenum">
              <a:rPr kumimoji="0"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0C62A38-51C8-4DF0-B4BE-CB2ECFC2E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3425"/>
            <a:ext cx="4800600" cy="36004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9063A2-FE1D-4845-BFCD-A57BFDD01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567238"/>
            <a:ext cx="5384800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7" rIns="97273" bIns="48637"/>
          <a:lstStyle/>
          <a:p>
            <a:r>
              <a:rPr lang="en-US" altLang="en-US" b="1">
                <a:latin typeface="Arial" panose="020B0604020202020204" pitchFamily="34" charset="0"/>
              </a:rPr>
              <a:t>Just a general definition. Add other examples as desired.</a:t>
            </a:r>
          </a:p>
        </p:txBody>
      </p:sp>
    </p:spTree>
    <p:extLst>
      <p:ext uri="{BB962C8B-B14F-4D97-AF65-F5344CB8AC3E}">
        <p14:creationId xmlns:p14="http://schemas.microsoft.com/office/powerpoint/2010/main" val="56339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>
            <a:extLst>
              <a:ext uri="{FF2B5EF4-FFF2-40B4-BE49-F238E27FC236}">
                <a16:creationId xmlns:a16="http://schemas.microsoft.com/office/drawing/2014/main" id="{35BE0D05-3698-45F3-8E84-94646088B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43D38-EF84-46A5-AF84-A0E946C2E0C1}" type="slidenum">
              <a:rPr kumimoji="0"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0C62A38-51C8-4DF0-B4BE-CB2ECFC2E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3425"/>
            <a:ext cx="4800600" cy="36004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9063A2-FE1D-4845-BFCD-A57BFDD01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567238"/>
            <a:ext cx="5384800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7" rIns="97273" bIns="48637"/>
          <a:lstStyle/>
          <a:p>
            <a:r>
              <a:rPr lang="en-US" altLang="en-US" b="1">
                <a:latin typeface="Arial" panose="020B0604020202020204" pitchFamily="34" charset="0"/>
              </a:rPr>
              <a:t>Just a general definition. Add other examples as desired.</a:t>
            </a:r>
          </a:p>
        </p:txBody>
      </p:sp>
    </p:spTree>
    <p:extLst>
      <p:ext uri="{BB962C8B-B14F-4D97-AF65-F5344CB8AC3E}">
        <p14:creationId xmlns:p14="http://schemas.microsoft.com/office/powerpoint/2010/main" val="220197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>
            <a:extLst>
              <a:ext uri="{FF2B5EF4-FFF2-40B4-BE49-F238E27FC236}">
                <a16:creationId xmlns:a16="http://schemas.microsoft.com/office/drawing/2014/main" id="{35BE0D05-3698-45F3-8E84-94646088B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43D38-EF84-46A5-AF84-A0E946C2E0C1}" type="slidenum">
              <a:rPr kumimoji="0"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0C62A38-51C8-4DF0-B4BE-CB2ECFC2E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3425"/>
            <a:ext cx="4800600" cy="36004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9063A2-FE1D-4845-BFCD-A57BFDD01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567238"/>
            <a:ext cx="5384800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7" rIns="97273" bIns="48637"/>
          <a:lstStyle/>
          <a:p>
            <a:r>
              <a:rPr lang="en-US" altLang="en-US" b="1">
                <a:latin typeface="Arial" panose="020B0604020202020204" pitchFamily="34" charset="0"/>
              </a:rPr>
              <a:t>Just a general definition. Add other examples as desired.</a:t>
            </a:r>
          </a:p>
        </p:txBody>
      </p:sp>
    </p:spTree>
    <p:extLst>
      <p:ext uri="{BB962C8B-B14F-4D97-AF65-F5344CB8AC3E}">
        <p14:creationId xmlns:p14="http://schemas.microsoft.com/office/powerpoint/2010/main" val="119947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>
            <a:extLst>
              <a:ext uri="{FF2B5EF4-FFF2-40B4-BE49-F238E27FC236}">
                <a16:creationId xmlns:a16="http://schemas.microsoft.com/office/drawing/2014/main" id="{35BE0D05-3698-45F3-8E84-94646088B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43D38-EF84-46A5-AF84-A0E946C2E0C1}" type="slidenum">
              <a:rPr kumimoji="0"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0C62A38-51C8-4DF0-B4BE-CB2ECFC2E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3425"/>
            <a:ext cx="4800600" cy="36004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9063A2-FE1D-4845-BFCD-A57BFDD01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567238"/>
            <a:ext cx="5384800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7" rIns="97273" bIns="48637"/>
          <a:lstStyle/>
          <a:p>
            <a:r>
              <a:rPr lang="en-US" altLang="en-US" b="1">
                <a:latin typeface="Arial" panose="020B0604020202020204" pitchFamily="34" charset="0"/>
              </a:rPr>
              <a:t>Just a general definition. Add other examples as desired.</a:t>
            </a:r>
          </a:p>
        </p:txBody>
      </p:sp>
    </p:spTree>
    <p:extLst>
      <p:ext uri="{BB962C8B-B14F-4D97-AF65-F5344CB8AC3E}">
        <p14:creationId xmlns:p14="http://schemas.microsoft.com/office/powerpoint/2010/main" val="562257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>
            <a:extLst>
              <a:ext uri="{FF2B5EF4-FFF2-40B4-BE49-F238E27FC236}">
                <a16:creationId xmlns:a16="http://schemas.microsoft.com/office/drawing/2014/main" id="{35BE0D05-3698-45F3-8E84-94646088B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43D38-EF84-46A5-AF84-A0E946C2E0C1}" type="slidenum">
              <a:rPr kumimoji="0"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0C62A38-51C8-4DF0-B4BE-CB2ECFC2E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3425"/>
            <a:ext cx="4800600" cy="36004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9063A2-FE1D-4845-BFCD-A57BFDD01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567238"/>
            <a:ext cx="5384800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7" rIns="97273" bIns="48637"/>
          <a:lstStyle/>
          <a:p>
            <a:r>
              <a:rPr lang="en-US" altLang="en-US" b="1">
                <a:latin typeface="Arial" panose="020B0604020202020204" pitchFamily="34" charset="0"/>
              </a:rPr>
              <a:t>Just a general definition. Add other examples as desired.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>
            <a:extLst>
              <a:ext uri="{FF2B5EF4-FFF2-40B4-BE49-F238E27FC236}">
                <a16:creationId xmlns:a16="http://schemas.microsoft.com/office/drawing/2014/main" id="{35BE0D05-3698-45F3-8E84-94646088B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43D38-EF84-46A5-AF84-A0E946C2E0C1}" type="slidenum">
              <a:rPr kumimoji="0"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0C62A38-51C8-4DF0-B4BE-CB2ECFC2E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3425"/>
            <a:ext cx="4800600" cy="36004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9063A2-FE1D-4845-BFCD-A57BFDD01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567238"/>
            <a:ext cx="5384800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7" rIns="97273" bIns="48637"/>
          <a:lstStyle/>
          <a:p>
            <a:r>
              <a:rPr lang="en-US" altLang="en-US" b="1">
                <a:latin typeface="Arial" panose="020B0604020202020204" pitchFamily="34" charset="0"/>
              </a:rPr>
              <a:t>Just a general definition. Add other examples as desired.</a:t>
            </a:r>
          </a:p>
        </p:txBody>
      </p:sp>
    </p:spTree>
    <p:extLst>
      <p:ext uri="{BB962C8B-B14F-4D97-AF65-F5344CB8AC3E}">
        <p14:creationId xmlns:p14="http://schemas.microsoft.com/office/powerpoint/2010/main" val="3301176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>
            <a:extLst>
              <a:ext uri="{FF2B5EF4-FFF2-40B4-BE49-F238E27FC236}">
                <a16:creationId xmlns:a16="http://schemas.microsoft.com/office/drawing/2014/main" id="{35BE0D05-3698-45F3-8E84-94646088B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43D38-EF84-46A5-AF84-A0E946C2E0C1}" type="slidenum">
              <a:rPr kumimoji="0"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0C62A38-51C8-4DF0-B4BE-CB2ECFC2E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3425"/>
            <a:ext cx="4800600" cy="36004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9063A2-FE1D-4845-BFCD-A57BFDD01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567238"/>
            <a:ext cx="5384800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7" rIns="97273" bIns="48637"/>
          <a:lstStyle/>
          <a:p>
            <a:r>
              <a:rPr lang="en-US" altLang="en-US" b="1">
                <a:latin typeface="Arial" panose="020B0604020202020204" pitchFamily="34" charset="0"/>
              </a:rPr>
              <a:t>Just a general definition. Add other examples as desired.</a:t>
            </a:r>
          </a:p>
        </p:txBody>
      </p:sp>
    </p:spTree>
    <p:extLst>
      <p:ext uri="{BB962C8B-B14F-4D97-AF65-F5344CB8AC3E}">
        <p14:creationId xmlns:p14="http://schemas.microsoft.com/office/powerpoint/2010/main" val="2231213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>
            <a:extLst>
              <a:ext uri="{FF2B5EF4-FFF2-40B4-BE49-F238E27FC236}">
                <a16:creationId xmlns:a16="http://schemas.microsoft.com/office/drawing/2014/main" id="{35BE0D05-3698-45F3-8E84-94646088B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43D38-EF84-46A5-AF84-A0E946C2E0C1}" type="slidenum">
              <a:rPr kumimoji="0"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0C62A38-51C8-4DF0-B4BE-CB2ECFC2E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3425"/>
            <a:ext cx="4800600" cy="36004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9063A2-FE1D-4845-BFCD-A57BFDD01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567238"/>
            <a:ext cx="5384800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7" rIns="97273" bIns="48637"/>
          <a:lstStyle/>
          <a:p>
            <a:r>
              <a:rPr lang="en-US" altLang="en-US" b="1">
                <a:latin typeface="Arial" panose="020B0604020202020204" pitchFamily="34" charset="0"/>
              </a:rPr>
              <a:t>Just a general definition. Add other examples as desired.</a:t>
            </a:r>
          </a:p>
        </p:txBody>
      </p:sp>
    </p:spTree>
    <p:extLst>
      <p:ext uri="{BB962C8B-B14F-4D97-AF65-F5344CB8AC3E}">
        <p14:creationId xmlns:p14="http://schemas.microsoft.com/office/powerpoint/2010/main" val="17695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3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1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5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8231"/>
            <a:ext cx="731520" cy="725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27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6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6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4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25E8F-6C44-4EB5-9A76-A82568D8E22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BA39B7-7AF5-4B99-92CA-BC444B6D1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9E25-D8F3-4B25-A97D-16F5F33F4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/>
              <a:t>Recreational </a:t>
            </a:r>
            <a:br>
              <a:rPr lang="en-US" sz="7200" b="1" dirty="0"/>
            </a:br>
            <a:r>
              <a:rPr lang="en-US" sz="7200" b="1" dirty="0"/>
              <a:t>Adult-Use Marihuana Establishments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A01C6-2017-432B-A485-22DCC75D2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Village of </a:t>
            </a:r>
            <a:r>
              <a:rPr lang="en-US" sz="3200" b="1" dirty="0" err="1">
                <a:solidFill>
                  <a:srgbClr val="C00000"/>
                </a:solidFill>
              </a:rPr>
              <a:t>pinckney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C1E442-1BB0-4AF0-9E3A-611DFBF4F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23" y="169150"/>
            <a:ext cx="10271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35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92A305-8D2C-4BCA-8FF9-D9952E883951}"/>
              </a:ext>
            </a:extLst>
          </p:cNvPr>
          <p:cNvSpPr txBox="1">
            <a:spLocks noChangeArrowheads="1"/>
          </p:cNvSpPr>
          <p:nvPr/>
        </p:nvSpPr>
        <p:spPr>
          <a:xfrm>
            <a:off x="811822" y="381000"/>
            <a:ext cx="762879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/>
              <a:t>Special Land Use Permit – Part A</a:t>
            </a:r>
            <a:endParaRPr lang="en-US" altLang="en-US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79231" y="1916730"/>
            <a:ext cx="7499837" cy="440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General Approval Criteria of Section 152.242</a:t>
            </a:r>
          </a:p>
          <a:p>
            <a:pPr>
              <a:lnSpc>
                <a:spcPct val="110000"/>
              </a:lnSpc>
            </a:pPr>
            <a:endParaRPr lang="en-US" sz="1050" dirty="0"/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Compliance with Village Master Plan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Compliance with Zoning District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Compatibility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Infrastructure and services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Traffic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Environmental performance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Natural resources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Architecture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Compliance Required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082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92A305-8D2C-4BCA-8FF9-D9952E883951}"/>
              </a:ext>
            </a:extLst>
          </p:cNvPr>
          <p:cNvSpPr txBox="1">
            <a:spLocks noChangeArrowheads="1"/>
          </p:cNvSpPr>
          <p:nvPr/>
        </p:nvSpPr>
        <p:spPr>
          <a:xfrm>
            <a:off x="811821" y="381000"/>
            <a:ext cx="77343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/>
              <a:t>Special Land Use Permit – Part A</a:t>
            </a:r>
            <a:endParaRPr lang="en-US" alt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79231" y="1767266"/>
            <a:ext cx="7499837" cy="541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Specific Approval Criteria of Section 152.243 (S)</a:t>
            </a:r>
          </a:p>
          <a:p>
            <a:pPr>
              <a:lnSpc>
                <a:spcPct val="110000"/>
              </a:lnSpc>
            </a:pPr>
            <a:endParaRPr lang="en-US" sz="900" dirty="0"/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Compliance with prohibited uses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Pre-qualification approval from the State of Michigan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Permitted co-location and stacked licenses as applicable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Permitted hours of operation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Submittal of a security plan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Required road frontage and access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Appropriate separation distance from sensitive land uses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Proper enclosure and screening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Adequate environmental performance including odor plan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Water supply and sanitary sewerage facility impact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Preliminary sign design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Compliance with other site development standards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947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92A305-8D2C-4BCA-8FF9-D9952E883951}"/>
              </a:ext>
            </a:extLst>
          </p:cNvPr>
          <p:cNvSpPr txBox="1">
            <a:spLocks noChangeArrowheads="1"/>
          </p:cNvSpPr>
          <p:nvPr/>
        </p:nvSpPr>
        <p:spPr>
          <a:xfrm>
            <a:off x="811822" y="202223"/>
            <a:ext cx="7813432" cy="1550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Village Recreational Adult Use Marihuana Business Provisional License</a:t>
            </a:r>
            <a:r>
              <a:rPr lang="en-US" altLang="en-US" sz="4000" b="1" dirty="0"/>
              <a:t> – Part B</a:t>
            </a:r>
            <a:endParaRPr lang="en-US" altLang="en-US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05608" y="1934314"/>
            <a:ext cx="7499837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Application Submittal Requirements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Village application form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Processing fee of $5,000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Village special land use permit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Applicant entity articles of incorporation/organization/partnership Agreement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Location map with separation distance from sensitive land uses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Ownership documentation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Preliminary site plan containing all the information required per Section 152.389  of the Village Zoning Ordinance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424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92A305-8D2C-4BCA-8FF9-D9952E883951}"/>
              </a:ext>
            </a:extLst>
          </p:cNvPr>
          <p:cNvSpPr txBox="1">
            <a:spLocks noChangeArrowheads="1"/>
          </p:cNvSpPr>
          <p:nvPr/>
        </p:nvSpPr>
        <p:spPr>
          <a:xfrm>
            <a:off x="811822" y="381000"/>
            <a:ext cx="7751886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Village Recreational Adult Use Marihuana Business Provisional License</a:t>
            </a:r>
            <a:r>
              <a:rPr lang="en-US" altLang="en-US" sz="4000" b="1" dirty="0"/>
              <a:t> – Part B</a:t>
            </a:r>
            <a:endParaRPr lang="en-US" altLang="en-US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05608" y="1934314"/>
            <a:ext cx="7499837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Application Submittal Requirements (Continued)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Pre-qualification from the State of Michigan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Business Plan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Employee training and education plan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Facility sanitation plan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Security plan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Wastewater treatment plan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Signed statement of acknowledgment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Description of the number and type of jobs created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Signatory authorization documentation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220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92A305-8D2C-4BCA-8FF9-D9952E883951}"/>
              </a:ext>
            </a:extLst>
          </p:cNvPr>
          <p:cNvSpPr txBox="1">
            <a:spLocks noChangeArrowheads="1"/>
          </p:cNvSpPr>
          <p:nvPr/>
        </p:nvSpPr>
        <p:spPr>
          <a:xfrm>
            <a:off x="811823" y="381000"/>
            <a:ext cx="7593622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/>
              <a:t>Recreational Adult-Use </a:t>
            </a:r>
            <a:br>
              <a:rPr lang="en-US" altLang="en-US" sz="4000" b="1" dirty="0"/>
            </a:br>
            <a:r>
              <a:rPr lang="en-US" altLang="en-US" sz="4000" b="1" dirty="0"/>
              <a:t>Marihuana Establishments</a:t>
            </a:r>
            <a:endParaRPr lang="en-US" altLang="en-US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11823" y="2013445"/>
            <a:ext cx="76668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 marihuana grower facility, marihuana microbusiness, marihuana processor facility, marihuana retailer, marihuana safety compliance facility, marihuana secure transporter facility, or any other type of marihuana-related business licensed by the Marihuana Regulatory Agency.</a:t>
            </a:r>
          </a:p>
          <a:p>
            <a:pPr>
              <a:lnSpc>
                <a:spcPct val="110000"/>
              </a:lnSpc>
            </a:pPr>
            <a:endParaRPr lang="en-US" sz="28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28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28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28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329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92A305-8D2C-4BCA-8FF9-D9952E883951}"/>
              </a:ext>
            </a:extLst>
          </p:cNvPr>
          <p:cNvSpPr txBox="1">
            <a:spLocks noChangeArrowheads="1"/>
          </p:cNvSpPr>
          <p:nvPr/>
        </p:nvSpPr>
        <p:spPr>
          <a:xfrm>
            <a:off x="811823" y="381000"/>
            <a:ext cx="7593622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/>
              <a:t>Licenses Authorized in Pinckney</a:t>
            </a:r>
            <a:endParaRPr lang="en-US" altLang="en-US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11823" y="1907937"/>
            <a:ext cx="766689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1 License for </a:t>
            </a:r>
            <a:r>
              <a:rPr lang="en-US" sz="2000" b="1" dirty="0">
                <a:latin typeface="+mj-lt"/>
              </a:rPr>
              <a:t>MARIHUANA GROWER (any class). A person licensed to cultivate marihuana and sell / transfer to marihuana establishments (Class A : 100 plants; Class B: 500 plants; Class C: 2000 plants).</a:t>
            </a: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1 License for</a:t>
            </a:r>
            <a:r>
              <a:rPr lang="en-US" sz="2000" b="1" dirty="0">
                <a:latin typeface="+mj-lt"/>
              </a:rPr>
              <a:t> MARIHUANA MICROBUSINESS. A person licensed to cultivate not more than 150 marihuana plants; process and package marihuana; and sell / transfer to a marihuana safety compliance facility, but not to other marihuana establishments.</a:t>
            </a: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1 License for </a:t>
            </a:r>
            <a:r>
              <a:rPr lang="en-US" sz="2000" b="1" dirty="0">
                <a:latin typeface="+mj-lt"/>
              </a:rPr>
              <a:t>MARIHUANA PROCESSOR. A person licensed to obtain marihuana from marihuana establishments; process and package marihuana; and sell / transfer to marihuana establishments.</a:t>
            </a:r>
          </a:p>
          <a:p>
            <a:pPr>
              <a:spcAft>
                <a:spcPts val="300"/>
              </a:spcAft>
            </a:pP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740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92A305-8D2C-4BCA-8FF9-D9952E883951}"/>
              </a:ext>
            </a:extLst>
          </p:cNvPr>
          <p:cNvSpPr txBox="1">
            <a:spLocks noChangeArrowheads="1"/>
          </p:cNvSpPr>
          <p:nvPr/>
        </p:nvSpPr>
        <p:spPr>
          <a:xfrm>
            <a:off x="811823" y="381000"/>
            <a:ext cx="7593622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/>
              <a:t>Licenses Authorized in Pinckney</a:t>
            </a:r>
            <a:endParaRPr lang="en-US" altLang="en-US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11823" y="1907937"/>
            <a:ext cx="7666892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1 License for </a:t>
            </a:r>
            <a:r>
              <a:rPr lang="en-US" sz="2000" b="1" dirty="0">
                <a:latin typeface="+mj-lt"/>
              </a:rPr>
              <a:t>MARIHUANA RETAILER. A person licensed to obtain marihuana from marihuana establishments and to sell / transfer to marihuana establishments and to individuals who are 21 years of age or older.</a:t>
            </a: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1 License for </a:t>
            </a:r>
            <a:r>
              <a:rPr lang="en-US" sz="2000" b="1" dirty="0">
                <a:latin typeface="+mj-lt"/>
              </a:rPr>
              <a:t>MARIHUANA SAFETY COMPLIANCE FACILITY. A person licensed to test marihuana, including certification for potency and the presence of contaminants.</a:t>
            </a: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1 License for </a:t>
            </a:r>
            <a:r>
              <a:rPr lang="en-US" sz="2000" b="1" dirty="0">
                <a:latin typeface="+mj-lt"/>
              </a:rPr>
              <a:t>MARIHUANA SECURE TRANSPORTER. A person licensed to obtain marihuana from marihuana establishments in order to transport marihuana to marihuana establishments.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62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6D9F0C7C-8E80-47D3-838C-31C5CF8D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67000"/>
            <a:ext cx="7086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452438" eaLnBrk="0" hangingPunct="0"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defTabSz="452438" eaLnBrk="0" hangingPunct="0"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defTabSz="452438" eaLnBrk="0" hangingPunct="0"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defTabSz="452438" eaLnBrk="0" hangingPunct="0"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defTabSz="452438" eaLnBrk="0" hangingPunct="0"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Marihuana Establishment </a:t>
            </a:r>
            <a:br>
              <a:rPr lang="en-US" sz="4000" b="1" dirty="0"/>
            </a:br>
            <a:r>
              <a:rPr lang="en-US" sz="4000" b="1" dirty="0"/>
              <a:t>Overall Process Overview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609" y="1934314"/>
            <a:ext cx="52490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Apply for and receive pre-qualification approval from the State of Michigan if needed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Apply for and receive a Village of Pinckney Special Use Permit (Part A) through Zoning Administrator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Apply for a Village of Pinckney Recreational Adult Use Marihuana Business Provisional License (Part B) through Village Clerk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Village to review and approve/deny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Apply for and receive Village of Pinckney Site Plan Approval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Proceed with construction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Obtain Certificate of Occupancy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Apply for and receive Operating License from the State of Michigan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Apply for final Village of Pinckney Permit</a:t>
            </a:r>
          </a:p>
        </p:txBody>
      </p:sp>
      <p:sp>
        <p:nvSpPr>
          <p:cNvPr id="8" name="Rectangle 7"/>
          <p:cNvSpPr/>
          <p:nvPr/>
        </p:nvSpPr>
        <p:spPr>
          <a:xfrm>
            <a:off x="905608" y="2543911"/>
            <a:ext cx="5159631" cy="13510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5609" y="3919474"/>
            <a:ext cx="5159630" cy="2744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3123" y="4229739"/>
            <a:ext cx="5162116" cy="5181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4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53085" y="-132128"/>
            <a:ext cx="1990725" cy="6415087"/>
          </a:xfrm>
        </p:spPr>
        <p:txBody>
          <a:bodyPr vert="vert270">
            <a:normAutofit/>
          </a:bodyPr>
          <a:lstStyle/>
          <a:p>
            <a:r>
              <a:rPr lang="en-US" sz="4000" b="1" dirty="0"/>
              <a:t>Marihuana Establishment Application Review &amp; Process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8231"/>
            <a:ext cx="731520" cy="725170"/>
          </a:xfrm>
          <a:prstGeom prst="rect">
            <a:avLst/>
          </a:prstGeom>
          <a:noFill/>
        </p:spPr>
      </p:pic>
      <p:grpSp>
        <p:nvGrpSpPr>
          <p:cNvPr id="43" name="Group 42"/>
          <p:cNvGrpSpPr/>
          <p:nvPr/>
        </p:nvGrpSpPr>
        <p:grpSpPr>
          <a:xfrm>
            <a:off x="1886910" y="152587"/>
            <a:ext cx="5137403" cy="6088628"/>
            <a:chOff x="1146789" y="-64203"/>
            <a:chExt cx="5756111" cy="6919339"/>
          </a:xfrm>
        </p:grpSpPr>
        <p:sp>
          <p:nvSpPr>
            <p:cNvPr id="8" name="Rounded Rectangle 7"/>
            <p:cNvSpPr/>
            <p:nvPr/>
          </p:nvSpPr>
          <p:spPr>
            <a:xfrm>
              <a:off x="2886206" y="1100585"/>
              <a:ext cx="2512786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Planning Commission Public Hearing and Review of Special Land Use Request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47062" y="-64203"/>
              <a:ext cx="4187922" cy="4054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Arial" pitchFamily="34" charset="0"/>
                  <a:cs typeface="Arial" pitchFamily="34" charset="0"/>
                </a:rPr>
                <a:t>Special</a:t>
              </a:r>
              <a:r>
                <a:rPr lang="en-US" sz="800" baseline="0" dirty="0">
                  <a:latin typeface="Arial" pitchFamily="34" charset="0"/>
                  <a:cs typeface="Arial" pitchFamily="34" charset="0"/>
                </a:rPr>
                <a:t> Land Use </a:t>
              </a:r>
              <a:r>
                <a:rPr lang="en-US" sz="800" dirty="0">
                  <a:latin typeface="Arial" pitchFamily="34" charset="0"/>
                  <a:cs typeface="Arial" pitchFamily="34" charset="0"/>
                </a:rPr>
                <a:t>Permit Part A &amp; Village Provisional</a:t>
              </a:r>
              <a:r>
                <a:rPr lang="en-US" sz="800" baseline="0" dirty="0">
                  <a:latin typeface="Arial" pitchFamily="34" charset="0"/>
                  <a:cs typeface="Arial" pitchFamily="34" charset="0"/>
                </a:rPr>
                <a:t> License Application Part B</a:t>
              </a:r>
              <a:br>
                <a:rPr lang="en-US" sz="800" dirty="0">
                  <a:latin typeface="Arial" pitchFamily="34" charset="0"/>
                  <a:cs typeface="Arial" pitchFamily="34" charset="0"/>
                </a:rPr>
              </a:br>
              <a:r>
                <a:rPr lang="en-US" sz="800" dirty="0">
                  <a:latin typeface="Arial Narrow" panose="020B0606020202030204" pitchFamily="34" charset="0"/>
                  <a:cs typeface="Arial" pitchFamily="34" charset="0"/>
                </a:rPr>
                <a:t>Including required application forms, documentation and fees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299049" y="1866747"/>
              <a:ext cx="1748723" cy="6347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Action: Planning Commission Recommends Council's</a:t>
              </a:r>
              <a:r>
                <a:rPr lang="en-US" sz="800" baseline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Approval</a:t>
              </a:r>
              <a:r>
                <a:rPr lang="en-US" sz="800" baseline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of </a:t>
              </a:r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Special Land</a:t>
              </a:r>
              <a:r>
                <a:rPr lang="en-US" sz="800" baseline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Use with Conditions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00305" y="1866747"/>
              <a:ext cx="1702595" cy="6347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Action: Planning Commission Recommends Council's</a:t>
              </a:r>
              <a:r>
                <a:rPr lang="en-US" sz="800" baseline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Denial Special Land Use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84595" y="531027"/>
              <a:ext cx="2116009" cy="3681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Special Land Use Request Part A Staff/Consultants Review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84560" y="2907856"/>
              <a:ext cx="2007417" cy="36911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Special Land Use Request Part A </a:t>
              </a:r>
            </a:p>
            <a:p>
              <a:pPr algn="ctr"/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Village Council Review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2" idx="0"/>
            </p:cNvCxnSpPr>
            <p:nvPr/>
          </p:nvCxnSpPr>
          <p:spPr>
            <a:xfrm>
              <a:off x="4141023" y="341278"/>
              <a:ext cx="1578" cy="189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2"/>
              <a:endCxn id="8" idx="0"/>
            </p:cNvCxnSpPr>
            <p:nvPr/>
          </p:nvCxnSpPr>
          <p:spPr>
            <a:xfrm flipH="1">
              <a:off x="4150536" y="899157"/>
              <a:ext cx="1" cy="2014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2"/>
              <a:endCxn id="41" idx="0"/>
            </p:cNvCxnSpPr>
            <p:nvPr/>
          </p:nvCxnSpPr>
          <p:spPr>
            <a:xfrm>
              <a:off x="4142599" y="1481585"/>
              <a:ext cx="3127" cy="3851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0" idx="0"/>
              <a:endCxn id="11" idx="0"/>
            </p:cNvCxnSpPr>
            <p:nvPr/>
          </p:nvCxnSpPr>
          <p:spPr>
            <a:xfrm rot="5400000" flipH="1" flipV="1">
              <a:off x="4112405" y="-72349"/>
              <a:ext cx="14433" cy="3878192"/>
            </a:xfrm>
            <a:prstGeom prst="bent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16200000" flipH="1">
              <a:off x="3166047" y="1457106"/>
              <a:ext cx="7328" cy="1952029"/>
            </a:xfrm>
            <a:prstGeom prst="bentConnector3">
              <a:avLst>
                <a:gd name="adj1" fmla="val 3645285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146351" y="2696304"/>
              <a:ext cx="2039" cy="2113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3345151" y="4543273"/>
              <a:ext cx="1652796" cy="4982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aseline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Provisional License Part B Review and Consideration</a:t>
              </a:r>
              <a:endParaRPr lang="en-US" sz="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4156931" y="4139095"/>
              <a:ext cx="1" cy="4041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16200000" flipH="1">
              <a:off x="5101444" y="1549831"/>
              <a:ext cx="7328" cy="1910615"/>
            </a:xfrm>
            <a:prstGeom prst="bentConnector3">
              <a:avLst>
                <a:gd name="adj1" fmla="val 2641853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3184561" y="3675890"/>
              <a:ext cx="1919076" cy="5029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Action: Village Council Approves Special Land Use  With or Without Modifications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237878" y="3675890"/>
              <a:ext cx="1597553" cy="5029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Action: Village Council Denies Special Land Use </a:t>
              </a:r>
            </a:p>
          </p:txBody>
        </p:sp>
        <p:cxnSp>
          <p:nvCxnSpPr>
            <p:cNvPr id="26" name="Elbow Connector 25"/>
            <p:cNvCxnSpPr/>
            <p:nvPr/>
          </p:nvCxnSpPr>
          <p:spPr>
            <a:xfrm rot="16200000" flipH="1">
              <a:off x="4898597" y="2530084"/>
              <a:ext cx="401038" cy="1890573"/>
            </a:xfrm>
            <a:prstGeom prst="bentConnector3">
              <a:avLst>
                <a:gd name="adj1" fmla="val 48825"/>
              </a:avLst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2246916" y="3470293"/>
              <a:ext cx="1911973" cy="205597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152576" y="3477788"/>
              <a:ext cx="241" cy="1981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1146789" y="1289203"/>
              <a:ext cx="1735666" cy="2635489"/>
            </a:xfrm>
            <a:custGeom>
              <a:avLst/>
              <a:gdLst>
                <a:gd name="connsiteX0" fmla="*/ 796636 w 1723159"/>
                <a:gd name="connsiteY0" fmla="*/ 2537114 h 2545773"/>
                <a:gd name="connsiteX1" fmla="*/ 17318 w 1723159"/>
                <a:gd name="connsiteY1" fmla="*/ 2545773 h 2545773"/>
                <a:gd name="connsiteX2" fmla="*/ 0 w 1723159"/>
                <a:gd name="connsiteY2" fmla="*/ 0 h 2545773"/>
                <a:gd name="connsiteX3" fmla="*/ 1723159 w 1723159"/>
                <a:gd name="connsiteY3" fmla="*/ 0 h 2545773"/>
                <a:gd name="connsiteX4" fmla="*/ 1714500 w 1723159"/>
                <a:gd name="connsiteY4" fmla="*/ 0 h 2545773"/>
                <a:gd name="connsiteX0" fmla="*/ 796636 w 1735666"/>
                <a:gd name="connsiteY0" fmla="*/ 2537114 h 2545773"/>
                <a:gd name="connsiteX1" fmla="*/ 17318 w 1735666"/>
                <a:gd name="connsiteY1" fmla="*/ 2545773 h 2545773"/>
                <a:gd name="connsiteX2" fmla="*/ 0 w 1735666"/>
                <a:gd name="connsiteY2" fmla="*/ 0 h 2545773"/>
                <a:gd name="connsiteX3" fmla="*/ 1723159 w 1735666"/>
                <a:gd name="connsiteY3" fmla="*/ 0 h 2545773"/>
                <a:gd name="connsiteX4" fmla="*/ 1735666 w 1735666"/>
                <a:gd name="connsiteY4" fmla="*/ 0 h 2545773"/>
                <a:gd name="connsiteX0" fmla="*/ 796636 w 1735666"/>
                <a:gd name="connsiteY0" fmla="*/ 2537114 h 2545773"/>
                <a:gd name="connsiteX1" fmla="*/ 17318 w 1735666"/>
                <a:gd name="connsiteY1" fmla="*/ 2545773 h 2545773"/>
                <a:gd name="connsiteX2" fmla="*/ 0 w 1735666"/>
                <a:gd name="connsiteY2" fmla="*/ 10582 h 2545773"/>
                <a:gd name="connsiteX3" fmla="*/ 1723159 w 1735666"/>
                <a:gd name="connsiteY3" fmla="*/ 0 h 2545773"/>
                <a:gd name="connsiteX4" fmla="*/ 1735666 w 1735666"/>
                <a:gd name="connsiteY4" fmla="*/ 0 h 2545773"/>
                <a:gd name="connsiteX0" fmla="*/ 796636 w 1735666"/>
                <a:gd name="connsiteY0" fmla="*/ 2537114 h 2545773"/>
                <a:gd name="connsiteX1" fmla="*/ 17318 w 1735666"/>
                <a:gd name="connsiteY1" fmla="*/ 2545773 h 2545773"/>
                <a:gd name="connsiteX2" fmla="*/ 0 w 1735666"/>
                <a:gd name="connsiteY2" fmla="*/ 0 h 2545773"/>
                <a:gd name="connsiteX3" fmla="*/ 1723159 w 1735666"/>
                <a:gd name="connsiteY3" fmla="*/ 0 h 2545773"/>
                <a:gd name="connsiteX4" fmla="*/ 1735666 w 1735666"/>
                <a:gd name="connsiteY4" fmla="*/ 0 h 2545773"/>
                <a:gd name="connsiteX0" fmla="*/ 796636 w 1735666"/>
                <a:gd name="connsiteY0" fmla="*/ 2537114 h 2662167"/>
                <a:gd name="connsiteX1" fmla="*/ 6735 w 1735666"/>
                <a:gd name="connsiteY1" fmla="*/ 2662167 h 2662167"/>
                <a:gd name="connsiteX2" fmla="*/ 0 w 1735666"/>
                <a:gd name="connsiteY2" fmla="*/ 0 h 2662167"/>
                <a:gd name="connsiteX3" fmla="*/ 1723159 w 1735666"/>
                <a:gd name="connsiteY3" fmla="*/ 0 h 2662167"/>
                <a:gd name="connsiteX4" fmla="*/ 1735666 w 1735666"/>
                <a:gd name="connsiteY4" fmla="*/ 0 h 2662167"/>
                <a:gd name="connsiteX0" fmla="*/ 299220 w 1735666"/>
                <a:gd name="connsiteY0" fmla="*/ 2637636 h 2662167"/>
                <a:gd name="connsiteX1" fmla="*/ 6735 w 1735666"/>
                <a:gd name="connsiteY1" fmla="*/ 2662167 h 2662167"/>
                <a:gd name="connsiteX2" fmla="*/ 0 w 1735666"/>
                <a:gd name="connsiteY2" fmla="*/ 0 h 2662167"/>
                <a:gd name="connsiteX3" fmla="*/ 1723159 w 1735666"/>
                <a:gd name="connsiteY3" fmla="*/ 0 h 2662167"/>
                <a:gd name="connsiteX4" fmla="*/ 1735666 w 1735666"/>
                <a:gd name="connsiteY4" fmla="*/ 0 h 2662167"/>
                <a:gd name="connsiteX0" fmla="*/ 299220 w 1735666"/>
                <a:gd name="connsiteY0" fmla="*/ 2637636 h 2637636"/>
                <a:gd name="connsiteX1" fmla="*/ 6735 w 1735666"/>
                <a:gd name="connsiteY1" fmla="*/ 2630423 h 2637636"/>
                <a:gd name="connsiteX2" fmla="*/ 0 w 1735666"/>
                <a:gd name="connsiteY2" fmla="*/ 0 h 2637636"/>
                <a:gd name="connsiteX3" fmla="*/ 1723159 w 1735666"/>
                <a:gd name="connsiteY3" fmla="*/ 0 h 2637636"/>
                <a:gd name="connsiteX4" fmla="*/ 1735666 w 1735666"/>
                <a:gd name="connsiteY4" fmla="*/ 0 h 2637636"/>
                <a:gd name="connsiteX0" fmla="*/ 299220 w 1735666"/>
                <a:gd name="connsiteY0" fmla="*/ 2637636 h 2637636"/>
                <a:gd name="connsiteX1" fmla="*/ 6735 w 1735666"/>
                <a:gd name="connsiteY1" fmla="*/ 2635714 h 2637636"/>
                <a:gd name="connsiteX2" fmla="*/ 0 w 1735666"/>
                <a:gd name="connsiteY2" fmla="*/ 0 h 2637636"/>
                <a:gd name="connsiteX3" fmla="*/ 1723159 w 1735666"/>
                <a:gd name="connsiteY3" fmla="*/ 0 h 2637636"/>
                <a:gd name="connsiteX4" fmla="*/ 1735666 w 1735666"/>
                <a:gd name="connsiteY4" fmla="*/ 0 h 263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5666" h="2637636">
                  <a:moveTo>
                    <a:pt x="299220" y="2637636"/>
                  </a:moveTo>
                  <a:lnTo>
                    <a:pt x="6735" y="2635714"/>
                  </a:lnTo>
                  <a:lnTo>
                    <a:pt x="0" y="0"/>
                  </a:lnTo>
                  <a:lnTo>
                    <a:pt x="1723159" y="0"/>
                  </a:lnTo>
                  <a:lnTo>
                    <a:pt x="17356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469201" y="5449471"/>
              <a:ext cx="1403478" cy="4982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aseline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License Recipients Notified</a:t>
              </a:r>
              <a:endParaRPr lang="en-US" sz="80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4157687" y="5043970"/>
              <a:ext cx="1" cy="4055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156676" y="6360840"/>
              <a:ext cx="2053317" cy="49429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aseline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Successful Applicants May Proceed with Site Plan Application and Review</a:t>
              </a:r>
              <a:endParaRPr lang="en-US" sz="80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4176207" y="5950647"/>
              <a:ext cx="1" cy="4015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3204848" y="1866747"/>
              <a:ext cx="1881757" cy="6420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Action: Planning Commission Recommends Council's Approval</a:t>
              </a:r>
              <a:r>
                <a:rPr lang="en-US" sz="800" baseline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of</a:t>
              </a:r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Special Land Use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249824" y="3675890"/>
              <a:ext cx="1797948" cy="5029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Action: Village Council Refers Special Land</a:t>
              </a:r>
              <a:r>
                <a:rPr lang="en-US" sz="800" baseline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Use back to Planning Commission</a:t>
              </a:r>
            </a:p>
          </p:txBody>
        </p:sp>
      </p:grp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3522443" y="2581678"/>
            <a:ext cx="1222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H="1">
            <a:off x="5427443" y="2581678"/>
            <a:ext cx="69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4812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92A305-8D2C-4BCA-8FF9-D9952E883951}"/>
              </a:ext>
            </a:extLst>
          </p:cNvPr>
          <p:cNvSpPr txBox="1">
            <a:spLocks noChangeArrowheads="1"/>
          </p:cNvSpPr>
          <p:nvPr/>
        </p:nvSpPr>
        <p:spPr>
          <a:xfrm>
            <a:off x="811823" y="381000"/>
            <a:ext cx="7593622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/>
              <a:t>Permitted by Special Land Use</a:t>
            </a:r>
            <a:endParaRPr lang="en-US" altLang="en-US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05608" y="1934314"/>
            <a:ext cx="7666892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In SBD, Secondary Business District &amp; RTO, Research-Technology-Office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08142"/>
              </p:ext>
            </p:extLst>
          </p:nvPr>
        </p:nvGraphicFramePr>
        <p:xfrm>
          <a:off x="929053" y="2514594"/>
          <a:ext cx="7359162" cy="346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5494">
                  <a:extLst>
                    <a:ext uri="{9D8B030D-6E8A-4147-A177-3AD203B41FA5}">
                      <a16:colId xmlns:a16="http://schemas.microsoft.com/office/drawing/2014/main" val="3753487174"/>
                    </a:ext>
                  </a:extLst>
                </a:gridCol>
                <a:gridCol w="778094">
                  <a:extLst>
                    <a:ext uri="{9D8B030D-6E8A-4147-A177-3AD203B41FA5}">
                      <a16:colId xmlns:a16="http://schemas.microsoft.com/office/drawing/2014/main" val="3782023165"/>
                    </a:ext>
                  </a:extLst>
                </a:gridCol>
                <a:gridCol w="725574">
                  <a:extLst>
                    <a:ext uri="{9D8B030D-6E8A-4147-A177-3AD203B41FA5}">
                      <a16:colId xmlns:a16="http://schemas.microsoft.com/office/drawing/2014/main" val="2613006799"/>
                    </a:ext>
                  </a:extLst>
                </a:gridCol>
              </a:tblGrid>
              <a:tr h="433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SBD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RTO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1986878"/>
                  </a:ext>
                </a:extLst>
              </a:tr>
              <a:tr h="433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Marihuana Grower Facility - Class A or B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484969"/>
                  </a:ext>
                </a:extLst>
              </a:tr>
              <a:tr h="433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Marihuana Grower Facility - Class 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1802101"/>
                  </a:ext>
                </a:extLst>
              </a:tr>
              <a:tr h="433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Marihuana Microbusiness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1141674"/>
                  </a:ext>
                </a:extLst>
              </a:tr>
              <a:tr h="433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Marihuana Processor Facility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8883191"/>
                  </a:ext>
                </a:extLst>
              </a:tr>
              <a:tr h="433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Marihuana Retailer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4409567"/>
                  </a:ext>
                </a:extLst>
              </a:tr>
              <a:tr h="433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Marihuana Safety Compliance Facility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5373729"/>
                  </a:ext>
                </a:extLst>
              </a:tr>
              <a:tr h="433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Marihuana Secure Transporter Facility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558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5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2515" y="492369"/>
            <a:ext cx="2303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Buffer Map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"/>
          <a:stretch/>
        </p:blipFill>
        <p:spPr>
          <a:xfrm>
            <a:off x="2377375" y="-15980"/>
            <a:ext cx="5541073" cy="6873980"/>
          </a:xfr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8231"/>
            <a:ext cx="731520" cy="725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35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92A305-8D2C-4BCA-8FF9-D9952E883951}"/>
              </a:ext>
            </a:extLst>
          </p:cNvPr>
          <p:cNvSpPr txBox="1">
            <a:spLocks noChangeArrowheads="1"/>
          </p:cNvSpPr>
          <p:nvPr/>
        </p:nvSpPr>
        <p:spPr>
          <a:xfrm>
            <a:off x="811823" y="381000"/>
            <a:ext cx="7593622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/>
              <a:t>Special Land Use Permit – Part A</a:t>
            </a:r>
            <a:endParaRPr lang="en-US" altLang="en-US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05608" y="1934314"/>
            <a:ext cx="7666892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Application Submittal Requirements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Village application form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Processing fee of $1,700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Preliminary site plan containing all the information required per Section 152.389  of the Village Zoning Ordinance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Written statement* explaining how the special land use comply with: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general criteria of Section 152.242 and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specific criteria of Section 152.243 (S)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*Supported by preliminary site plan as applicable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999</TotalTime>
  <Words>986</Words>
  <Application>Microsoft Office PowerPoint</Application>
  <PresentationFormat>On-screen Show (4:3)</PresentationFormat>
  <Paragraphs>149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Wingdings</vt:lpstr>
      <vt:lpstr>Retrospect</vt:lpstr>
      <vt:lpstr>Recreational  Adult-Use Marihuana Establishments</vt:lpstr>
      <vt:lpstr>PowerPoint Presentation</vt:lpstr>
      <vt:lpstr>PowerPoint Presentation</vt:lpstr>
      <vt:lpstr>PowerPoint Presentation</vt:lpstr>
      <vt:lpstr>Marihuana Establishment  Overall Process Overview </vt:lpstr>
      <vt:lpstr>Marihuana Establishment Application Review &amp;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Fortin</dc:creator>
  <cp:lastModifiedBy>Julie Durkin</cp:lastModifiedBy>
  <cp:revision>39</cp:revision>
  <dcterms:created xsi:type="dcterms:W3CDTF">2021-02-21T21:46:55Z</dcterms:created>
  <dcterms:modified xsi:type="dcterms:W3CDTF">2023-10-09T20:01:38Z</dcterms:modified>
</cp:coreProperties>
</file>